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898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1dd43d36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1dd43d36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1f727336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1f727336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1f727336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1f727336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1f727336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1f727336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1f727336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1f727336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7605b014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7605b014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7605b014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7605b014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7605b014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7605b014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7605b01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7605b01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7605b014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7605b014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198de9b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198de9b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7605b014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27605b014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7605b014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7605b014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7605b014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7605b014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O2 using AI to waste time of scammers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7605b014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7605b014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7605b014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7605b014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7605b014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7605b014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7605b014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27605b014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7605b0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7605b0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1dd43d36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1dd43d36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1dd43d3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1dd43d3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7605b01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7605b01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1dd43d36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1dd43d36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1dd43d36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1dd43d36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1dd43d36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1dd43d36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1dd43d3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1dd43d3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219189c5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219189c5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1dd43d36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1dd43d36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1f727336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1f727336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1f72733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1f72733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314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9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488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Interesting AI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Dexter R. Shepherd, Paula Seidler,  Alejandra Carriero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for Augmented Working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3057826" y="1298375"/>
            <a:ext cx="57474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AI is becoming a crucial tool in various professions, enhancing human capabilities.</a:t>
            </a:r>
            <a:endParaRPr/>
          </a:p>
          <a:p>
            <a:pPr marL="457200" lvl="0" indent="-317182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Examples:</a:t>
            </a:r>
            <a:endParaRPr b="1"/>
          </a:p>
          <a:p>
            <a:pPr marL="914400" lvl="1" indent="-297497" algn="l" rtl="0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GB" b="1"/>
              <a:t>AI-Guided Diagnostics in Surgery</a:t>
            </a:r>
            <a:r>
              <a:rPr lang="en-GB"/>
              <a:t>: Surgeons use AI to analyze medical images and guide procedures, improving accuracy and outcomes.</a:t>
            </a:r>
            <a:endParaRPr/>
          </a:p>
          <a:p>
            <a:pPr marL="914400" lvl="1" indent="-297497" algn="l" rtl="0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GB" b="1"/>
              <a:t>AI-Curated Case References for Attorneys: </a:t>
            </a:r>
            <a:r>
              <a:rPr lang="en-GB"/>
              <a:t>Legal professionals leverage AI to quickly find relevant case law and precedents, saving time and improving efficiency.</a:t>
            </a:r>
            <a:endParaRPr/>
          </a:p>
          <a:p>
            <a:pPr marL="914400" lvl="1" indent="-297497" algn="l" rtl="0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GB" b="1"/>
              <a:t>AI-Propelled Code Suggestions for Developers:</a:t>
            </a:r>
            <a:r>
              <a:rPr lang="en-GB"/>
              <a:t> Software developers benefit from AI tools that suggest code snippets and debug errors, speeding up development processes.</a:t>
            </a:r>
            <a:endParaRPr/>
          </a:p>
          <a:p>
            <a:pPr marL="457200" lvl="0" indent="-317182" algn="l" rtl="0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-GB"/>
              <a:t>AI is improving efficiency, accuracy, and productivity across multiple fields, making it an indispensable part of modern work environments.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" y="1820349"/>
            <a:ext cx="3110149" cy="207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for Legislation</a:t>
            </a: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101750" y="1254875"/>
            <a:ext cx="4703700" cy="3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Governments worldwide are implementing policies to regulate AI.</a:t>
            </a:r>
            <a:endParaRPr/>
          </a:p>
          <a:p>
            <a:pPr marL="457200" lvl="0" indent="-334327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Key Policies:</a:t>
            </a:r>
            <a:endParaRPr b="1"/>
          </a:p>
          <a:p>
            <a:pPr marL="914400" lvl="1" indent="-310832" algn="l" rtl="0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GB" b="1"/>
              <a:t>Comprehensive AI Policies:</a:t>
            </a:r>
            <a:r>
              <a:rPr lang="en-GB"/>
              <a:t> Establishing guidelines for the development and deployment of AI technologies.</a:t>
            </a:r>
            <a:endParaRPr/>
          </a:p>
          <a:p>
            <a:pPr marL="914400" lvl="1" indent="-310832" algn="l" rtl="0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GB" b="1"/>
              <a:t>Global Collaboration:</a:t>
            </a:r>
            <a:r>
              <a:rPr lang="en-GB"/>
              <a:t> Working with international partners to set benchmarks and norms for AI governance.</a:t>
            </a:r>
            <a:endParaRPr/>
          </a:p>
          <a:p>
            <a:pPr marL="457200" lvl="0" indent="-334327" algn="l" rtl="0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-GB"/>
              <a:t>These efforts aim to foster innovation, attract investments, and protect citizens from potential risks associated with AI.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5878"/>
            <a:ext cx="3784100" cy="25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Quantum AI</a:t>
            </a: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101750" y="1254875"/>
            <a:ext cx="4703700" cy="3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Quantum computing is poised to revolutionize AI.</a:t>
            </a:r>
            <a:endParaRPr dirty="0"/>
          </a:p>
          <a:p>
            <a:pPr marL="457200" lvl="0" indent="-325755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GB" b="1" dirty="0"/>
              <a:t>Key Developments:</a:t>
            </a:r>
            <a:endParaRPr b="1" dirty="0"/>
          </a:p>
          <a:p>
            <a:pPr marL="914400" lvl="1" indent="-304165" algn="l" rtl="0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GB" b="1" dirty="0"/>
              <a:t>Complex Problem-Solving:</a:t>
            </a:r>
            <a:r>
              <a:rPr lang="en-GB" dirty="0"/>
              <a:t> Quantum AI can tackle problems that are currently unsolvable by traditional computers, such as optimizing large-scale systems and simulating molecular structures.</a:t>
            </a:r>
            <a:endParaRPr dirty="0"/>
          </a:p>
          <a:p>
            <a:pPr marL="457200" lvl="0" indent="-325755" algn="l" rtl="0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-GB" dirty="0"/>
              <a:t>The integration of quantum computing with AI promises to unlock new capabilities and accelerate advancements in various fields, including cryptography, materials science, and drug discovery.</a:t>
            </a:r>
            <a:endParaRPr dirty="0"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603000"/>
            <a:ext cx="3796950" cy="244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Multimodal AI</a:t>
            </a: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4101750" y="1254875"/>
            <a:ext cx="4703700" cy="3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AI systems are increasingly capable of processing and integrating multiple types of data.</a:t>
            </a:r>
            <a:endParaRPr/>
          </a:p>
          <a:p>
            <a:pPr marL="457200" lvl="0" indent="-334327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Key Developments:</a:t>
            </a:r>
            <a:endParaRPr b="1"/>
          </a:p>
          <a:p>
            <a:pPr marL="914400" lvl="1" indent="-310832" algn="l" rtl="0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GB" b="1"/>
              <a:t>Text, Images, and Audio:</a:t>
            </a:r>
            <a:r>
              <a:rPr lang="en-GB"/>
              <a:t> AI can analyze and combine information from different modalities to provide more comprehensive insights.</a:t>
            </a:r>
            <a:endParaRPr/>
          </a:p>
          <a:p>
            <a:pPr marL="457200" lvl="0" indent="-334327" algn="l" rtl="0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-GB"/>
              <a:t>Multimodal AI enhances the accuracy and relevance of outputs, making it valuable for applications such as healthcare diagnostics, autonomous vehicles, and customer service.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742207"/>
            <a:ext cx="3916726" cy="2203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Source Advancements</a:t>
            </a: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3699400" y="1254875"/>
            <a:ext cx="5106000" cy="3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development of open-source AI models is accelerating.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Key Developments:</a:t>
            </a:r>
            <a:endParaRPr b="1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b="1"/>
              <a:t>Accessibility: </a:t>
            </a:r>
            <a:r>
              <a:rPr lang="en-GB"/>
              <a:t>Powerful AI tools are becoming more accessible to researchers, developers, and enterprises.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Open-source AI fosters innovation and collaboration, enabling rapid advancements and democratizing access to cutting-edge technologies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75" y="1091775"/>
            <a:ext cx="2449422" cy="346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for classification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can be used for much good</a:t>
            </a: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5775"/>
            <a:ext cx="4174600" cy="26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525" y="1316775"/>
            <a:ext cx="4640724" cy="334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also not as good tasks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969" y="1595775"/>
            <a:ext cx="3271726" cy="26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603" y="1573612"/>
            <a:ext cx="3695968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5">
            <a:alphaModFix/>
          </a:blip>
          <a:srcRect l="15233" r="18418"/>
          <a:stretch/>
        </p:blipFill>
        <p:spPr>
          <a:xfrm>
            <a:off x="0" y="2571750"/>
            <a:ext cx="1619899" cy="13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many forms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Unlike AI for classification, generative AI generates new content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can be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Videos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Music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Pictures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Even 3D models</a:t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855" y="2083755"/>
            <a:ext cx="3433850" cy="25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course has looked at the building of data logging sensing devices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Developing good datasets that are usable by the research community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Visualising and developing more robust AI/ML models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has many positive impacts</a:t>
            </a:r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Makes graphic design/ professional content cheaper/ more accessible for smaller businesses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Helps as the new google! 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343" y="2531450"/>
            <a:ext cx="3616798" cy="20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853" y="3076775"/>
            <a:ext cx="2994159" cy="206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it has many negative effects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Election interference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Fraud/scams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Misinformation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200" y="1134300"/>
            <a:ext cx="2873176" cy="16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200" y="2866150"/>
            <a:ext cx="2873175" cy="161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does this mean stopping AI</a:t>
            </a: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This means security is on a new front</a:t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400" y="2488150"/>
            <a:ext cx="3749925" cy="21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of the social/legal implications to consider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is responsible for AI going wrong?</a:t>
            </a:r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it the AI?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Is it the developers?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Is it the company who signs off the use of it?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Do people have to accept risk when using it?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peoples opinions on these matters?</a:t>
            </a:r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Lets say an AI doctor is more accurate than a human, how do we feel about a 10% human error margin vs a 5% AI error?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Some are okay with healthcare but not okay with other decisions (eg insurance)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Environmental impacts of AI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needs resources! </a:t>
            </a:r>
            <a:endParaRPr/>
          </a:p>
        </p:txBody>
      </p:sp>
      <p:sp>
        <p:nvSpPr>
          <p:cNvPr id="253" name="Google Shape;253;p39"/>
          <p:cNvSpPr txBox="1">
            <a:spLocks noGrp="1"/>
          </p:cNvSpPr>
          <p:nvPr>
            <p:ph type="body" idx="1"/>
          </p:nvPr>
        </p:nvSpPr>
        <p:spPr>
          <a:xfrm>
            <a:off x="2771401" y="1595775"/>
            <a:ext cx="5960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AI depends on large data centers, consuming massive energy and resources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2 kg computer needs 800 kg of raw materials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AI chips require rare earth elements, often mined destructively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Produces e-waste with hazardous substances</a:t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23" y="1932400"/>
            <a:ext cx="2393650" cy="12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uses a lot of water! </a:t>
            </a:r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1"/>
          </p:nvPr>
        </p:nvSpPr>
        <p:spPr>
          <a:xfrm>
            <a:off x="3427027" y="1595775"/>
            <a:ext cx="5304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Training AI models (e.g., GPT-3) can use 700,000 liters of water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AI infrastructure (data centers, etc.) may soon consume 6× Denmark’s water use</a:t>
            </a:r>
            <a:endParaRPr/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13" y="1771650"/>
            <a:ext cx="28479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uses a lot of energy! </a:t>
            </a:r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body" idx="1"/>
          </p:nvPr>
        </p:nvSpPr>
        <p:spPr>
          <a:xfrm>
            <a:off x="3808453" y="1595775"/>
            <a:ext cx="49233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single ChatGPT request uses 10× the electricity of a Google search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Training a single AI model can emit as much CO₂ as five cars over their lifetime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25" y="18014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Looking at current interesting AI, approaches and ideas on where things are going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Understanding of ethics surrounding these areas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More about starting to think about the implications of what we make - this is just as much a discussion as it is a lecture!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there are ways to make it more energy efficient!</a:t>
            </a:r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5" name="Google Shape;275;p42" title="wid_pre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450" y="1837925"/>
            <a:ext cx="5296801" cy="24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you think about AI?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did this course change your views on it?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Trends in AI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Impressive Generative AI: Did we really hike Bunda - or did we just pretend to?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2410100" y="2003850"/>
            <a:ext cx="6321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asked 3 different prompt/image-to-video AI models to create a video of us hiking up a mountain. Our prompt + image were:</a:t>
            </a:r>
            <a:endParaRPr i="1"/>
          </a:p>
        </p:txBody>
      </p:sp>
      <p:pic>
        <p:nvPicPr>
          <p:cNvPr id="105" name="Google Shape;105;p17" title="rn_image_picker_lib_temp_27bae329-b098-4105-b188-9b042c79e966.jpg"/>
          <p:cNvPicPr preferRelativeResize="0"/>
          <p:nvPr/>
        </p:nvPicPr>
        <p:blipFill rotWithShape="1">
          <a:blip r:embed="rId3">
            <a:alphaModFix/>
          </a:blip>
          <a:srcRect l="2742" r="1380"/>
          <a:stretch/>
        </p:blipFill>
        <p:spPr>
          <a:xfrm>
            <a:off x="1388200" y="3295300"/>
            <a:ext cx="1966800" cy="9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4197125" y="3219250"/>
            <a:ext cx="44583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“create an epic video of these three people(the three faces in the picture) climbing up a mountain. they are walking behind each each other, up into the sun. they are sweating but smiling. the mountain is very steep and there is some grass on it”</a:t>
            </a:r>
            <a:endParaRPr sz="900"/>
          </a:p>
        </p:txBody>
      </p:sp>
      <p:sp>
        <p:nvSpPr>
          <p:cNvPr id="107" name="Google Shape;107;p17"/>
          <p:cNvSpPr/>
          <p:nvPr/>
        </p:nvSpPr>
        <p:spPr>
          <a:xfrm>
            <a:off x="3635600" y="3563200"/>
            <a:ext cx="402600" cy="3873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did we get?</a:t>
            </a:r>
            <a:endParaRPr/>
          </a:p>
        </p:txBody>
      </p:sp>
      <p:pic>
        <p:nvPicPr>
          <p:cNvPr id="2" name="crazyai">
            <a:hlinkClick r:id="" action="ppaction://media"/>
            <a:extLst>
              <a:ext uri="{FF2B5EF4-FFF2-40B4-BE49-F238E27FC236}">
                <a16:creationId xmlns:a16="http://schemas.microsoft.com/office/drawing/2014/main" id="{7982950D-88E6-43A8-9A1D-6F614F27AE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2021" y="1291907"/>
            <a:ext cx="7120796" cy="3203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AlphaGo: Revolutionizing Gaming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00" y="1570225"/>
            <a:ext cx="4286799" cy="2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4993425" y="1570225"/>
            <a:ext cx="3773400" cy="3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Georgia"/>
              <a:buChar char="●"/>
            </a:pP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Shocked the world by </a:t>
            </a:r>
            <a:r>
              <a:rPr lang="en-GB" sz="1500" b="1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defeating a world champion Go player</a:t>
            </a: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which was a feat previously thought to be decades away. </a:t>
            </a:r>
            <a:endParaRPr sz="1500" dirty="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Georgia"/>
              <a:buChar char="●"/>
            </a:pP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victory signified not merely an advancement in game-playing AI but also a </a:t>
            </a:r>
            <a:r>
              <a:rPr lang="en-GB" sz="1500" b="1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breakthrough in strategic thinking and planning, </a:t>
            </a: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demonstrating the potential of a new version of AlphaGo, called </a:t>
            </a:r>
            <a:r>
              <a:rPr lang="en-GB" sz="1500" dirty="0" err="1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AlphaTensor</a:t>
            </a: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to tackle complex problems with the help of ChatGPT.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AlphaZero: Generalized Intelligence</a:t>
            </a: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4275750" y="1266669"/>
            <a:ext cx="4456200" cy="3331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Georgia"/>
              <a:buChar char="●"/>
            </a:pP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new </a:t>
            </a:r>
            <a:r>
              <a:rPr lang="en-GB" sz="1500" b="1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model that learned to play chess, Go, and shogi from scratch, using only the game rules. 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None/>
            </a:pPr>
            <a:endParaRPr sz="1500" b="1" dirty="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Georgia"/>
              <a:buChar char="●"/>
            </a:pP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Through self-play and </a:t>
            </a:r>
            <a:r>
              <a:rPr lang="en-GB" sz="1500" b="1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without human data</a:t>
            </a: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GB" sz="1500" b="1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reached superhuman performance, outperforming the programs specialized in each respective game. 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None/>
            </a:pPr>
            <a:endParaRPr sz="1500" b="1" dirty="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Georgia"/>
              <a:buChar char="●"/>
            </a:pP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ability to self-learn and master multiple complex games from scratch speaks to the remarkable adaptability and efficiency of AI, capturing the essence of what it means to exhibit a form of </a:t>
            </a:r>
            <a:r>
              <a:rPr lang="en-GB" sz="1500" b="1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generalized intelligence</a:t>
            </a: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dirty="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20450"/>
            <a:ext cx="3970950" cy="223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942000" y="575950"/>
            <a:ext cx="777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Revolutionizing Protein Folding: AlphaFold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4572000" y="1508800"/>
            <a:ext cx="4292700" cy="3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09562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ct val="100000"/>
              <a:buFont typeface="Georgia"/>
              <a:buChar char="●"/>
            </a:pP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AI has also made substantial contributions to the </a:t>
            </a:r>
            <a:r>
              <a:rPr lang="en-GB" sz="1500" b="1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field of protein folding</a:t>
            </a: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which is a longstanding and intricate problem in biology.</a:t>
            </a:r>
            <a:endParaRPr sz="1500" dirty="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9562" algn="l" rtl="0"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ct val="100000"/>
              <a:buFont typeface="Georgia"/>
              <a:buChar char="●"/>
            </a:pP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With AlphaFold, DeepMind’s AI </a:t>
            </a:r>
            <a:r>
              <a:rPr lang="en-GB" sz="1500" b="1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predicted the 3D structures of proteins with an unprecedented level of accuracy</a:t>
            </a: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a breakthrough in protein structure prediction heralded as a solution to a 50-year-old grand challenge in biology.</a:t>
            </a:r>
            <a:endParaRPr sz="1500" dirty="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9562" algn="l" rtl="0"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ct val="100000"/>
              <a:buFont typeface="Georgia"/>
              <a:buChar char="●"/>
            </a:pPr>
            <a:r>
              <a:rPr lang="en-GB" sz="1500" dirty="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This achievement has profound implications for understanding disease mechanisms and drug discovery, potentially accelerating the pace at which medical treatments and advances can be made.</a:t>
            </a:r>
            <a:endParaRPr dirty="0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5" y="1508793"/>
            <a:ext cx="4452226" cy="2504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1157</Words>
  <Application>Microsoft Office PowerPoint</Application>
  <PresentationFormat>On-screen Show (16:9)</PresentationFormat>
  <Paragraphs>104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Lato</vt:lpstr>
      <vt:lpstr>Raleway</vt:lpstr>
      <vt:lpstr>Georgia</vt:lpstr>
      <vt:lpstr>Arial</vt:lpstr>
      <vt:lpstr>Swiss</vt:lpstr>
      <vt:lpstr>Interesting AI </vt:lpstr>
      <vt:lpstr>Recap</vt:lpstr>
      <vt:lpstr>Contents</vt:lpstr>
      <vt:lpstr>Current Trends in AI</vt:lpstr>
      <vt:lpstr>Impressive Generative AI: Did we really hike Bunda - or did we just pretend to?</vt:lpstr>
      <vt:lpstr>What did we get?</vt:lpstr>
      <vt:lpstr>AlphaGo: Revolutionizing Gaming</vt:lpstr>
      <vt:lpstr>AlphaZero: Generalized Intelligence</vt:lpstr>
      <vt:lpstr>Revolutionizing Protein Folding: AlphaFold</vt:lpstr>
      <vt:lpstr>AI for Augmented Working</vt:lpstr>
      <vt:lpstr>AI for Legislation</vt:lpstr>
      <vt:lpstr>Quantum AI</vt:lpstr>
      <vt:lpstr>Multimodal AI</vt:lpstr>
      <vt:lpstr>Open Source Advancements</vt:lpstr>
      <vt:lpstr>AI for classification</vt:lpstr>
      <vt:lpstr>AI can be used for much good</vt:lpstr>
      <vt:lpstr>But also not as good tasks</vt:lpstr>
      <vt:lpstr>Generative AI</vt:lpstr>
      <vt:lpstr>The many forms</vt:lpstr>
      <vt:lpstr>It has many positive impacts</vt:lpstr>
      <vt:lpstr>But it has many negative effects</vt:lpstr>
      <vt:lpstr>But does this mean stopping AI</vt:lpstr>
      <vt:lpstr>Some of the social/legal implications to consider</vt:lpstr>
      <vt:lpstr>Who is responsible for AI going wrong?</vt:lpstr>
      <vt:lpstr>What are peoples opinions on these matters?</vt:lpstr>
      <vt:lpstr>Environmental impacts of AI</vt:lpstr>
      <vt:lpstr>AI needs resources! </vt:lpstr>
      <vt:lpstr>AI uses a lot of water! </vt:lpstr>
      <vt:lpstr>AI uses a lot of energy! </vt:lpstr>
      <vt:lpstr>But there are ways to make it more energy efficient!</vt:lpstr>
      <vt:lpstr>What do you think about AI?  How did this course change your views on it?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Alejandra Carriero</cp:lastModifiedBy>
  <cp:revision>1</cp:revision>
  <dcterms:modified xsi:type="dcterms:W3CDTF">2025-03-21T08:28:40Z</dcterms:modified>
</cp:coreProperties>
</file>